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38"/>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70" r:id="rId17"/>
    <p:sldId id="663" r:id="rId18"/>
    <p:sldId id="668" r:id="rId19"/>
    <p:sldId id="697" r:id="rId20"/>
    <p:sldId id="671" r:id="rId21"/>
    <p:sldId id="678" r:id="rId22"/>
    <p:sldId id="688" r:id="rId23"/>
    <p:sldId id="692" r:id="rId24"/>
    <p:sldId id="677" r:id="rId25"/>
    <p:sldId id="672" r:id="rId26"/>
    <p:sldId id="673" r:id="rId27"/>
    <p:sldId id="675" r:id="rId28"/>
    <p:sldId id="676" r:id="rId29"/>
    <p:sldId id="665" r:id="rId30"/>
    <p:sldId id="666" r:id="rId31"/>
    <p:sldId id="667" r:id="rId32"/>
    <p:sldId id="664" r:id="rId33"/>
    <p:sldId id="693" r:id="rId34"/>
    <p:sldId id="694" r:id="rId35"/>
    <p:sldId id="695" r:id="rId36"/>
    <p:sldId id="696" r:id="rId3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p:scale>
          <a:sx n="75" d="100"/>
          <a:sy n="75" d="100"/>
        </p:scale>
        <p:origin x="618" y="528"/>
      </p:cViewPr>
      <p:guideLst>
        <p:guide orient="horz" pos="1633"/>
        <p:guide orient="horz" pos="4355"/>
        <p:guide orient="horz" pos="447"/>
        <p:guide pos="3345"/>
        <p:guide pos="6486"/>
        <p:guide pos="254"/>
        <p:guide pos="4956"/>
        <p:guide pos="1651"/>
        <p:guide pos="1826"/>
        <p:guide pos="3232"/>
        <p:guide orient="horz" pos="329"/>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pic>
        <p:nvPicPr>
          <p:cNvPr id="2" name="Picture 1" descr="contrib_logos_v0.2.0.png"/>
          <p:cNvPicPr>
            <a:picLocks noChangeAspect="1"/>
          </p:cNvPicPr>
          <p:nvPr userDrawn="1"/>
        </p:nvPicPr>
        <p:blipFill rotWithShape="1">
          <a:blip r:embed="rId13">
            <a:extLst>
              <a:ext uri="{28A0092B-C50C-407E-A947-70E740481C1C}">
                <a14:useLocalDpi xmlns:a14="http://schemas.microsoft.com/office/drawing/2010/main" val="0"/>
              </a:ext>
            </a:extLst>
          </a:blip>
          <a:srcRect r="27034"/>
          <a:stretch/>
        </p:blipFill>
        <p:spPr>
          <a:xfrm>
            <a:off x="0" y="7126125"/>
            <a:ext cx="2540011" cy="435137"/>
          </a:xfrm>
          <a:prstGeom prst="rect">
            <a:avLst/>
          </a:prstGeom>
        </p:spPr>
      </p:pic>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2" Type="http://schemas.openxmlformats.org/officeDocument/2006/relationships/hyperlink" Target="http://qgis.org/en/site/forusers/download.html" TargetMode="External"/><Relationship Id="rId1" Type="http://schemas.openxmlformats.org/officeDocument/2006/relationships/slideLayout" Target="../slideLayouts/slideLayout2.xml"/><Relationship Id="rId4" Type="http://schemas.openxmlformats.org/officeDocument/2006/relationships/hyperlink" Target="https://github.com/SpaceGroupUCL/qgisSpaceSyntaxToolkit/wiki/Install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buFont typeface="Arial" charset="0"/>
              <a:buNone/>
            </a:pPr>
            <a:r>
              <a:rPr lang="en-US" sz="1400" dirty="0">
                <a:latin typeface="Gill Sans"/>
                <a:cs typeface="Gill Sans"/>
              </a:rPr>
              <a:t>Abhimanyu Acharya</a:t>
            </a:r>
          </a:p>
          <a:p>
            <a:pPr algn="ctr" eaLnBrk="1" hangingPunct="1">
              <a:spcBef>
                <a:spcPct val="20000"/>
              </a:spcBef>
              <a:buFont typeface="Arial" charset="0"/>
              <a:buNone/>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pic>
        <p:nvPicPr>
          <p:cNvPr id="5" name="Picture 4"/>
          <p:cNvPicPr>
            <a:picLocks noChangeAspect="1"/>
          </p:cNvPicPr>
          <p:nvPr/>
        </p:nvPicPr>
        <p:blipFill rotWithShape="1">
          <a:blip r:embed="rId3"/>
          <a:srcRect l="32625" t="25494" r="4359" b="7966"/>
          <a:stretch/>
        </p:blipFill>
        <p:spPr>
          <a:xfrm>
            <a:off x="2346892" y="1671098"/>
            <a:ext cx="7943737" cy="5242465"/>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8999"/>
            <a:ext cx="2593975" cy="1722901"/>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988862"/>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991100"/>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884688"/>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QGIS Processing algorithm: simplify geometries</a:t>
            </a:r>
          </a:p>
        </p:txBody>
      </p:sp>
      <p:sp>
        <p:nvSpPr>
          <p:cNvPr id="38" name="Rectangle 37">
            <a:extLst>
              <a:ext uri="{FF2B5EF4-FFF2-40B4-BE49-F238E27FC236}">
                <a16:creationId xmlns:a16="http://schemas.microsoft.com/office/drawing/2014/main" id="{8A4FDCEE-7133-4E10-A27F-47615F72923B}"/>
              </a:ext>
            </a:extLst>
          </p:cNvPr>
          <p:cNvSpPr/>
          <p:nvPr/>
        </p:nvSpPr>
        <p:spPr bwMode="auto">
          <a:xfrm>
            <a:off x="4182009" y="2719512"/>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Network </a:t>
            </a:r>
            <a:r>
              <a:rPr kumimoji="0" lang="en-GB" sz="1200" b="0" i="0" u="none" strike="noStrike" cap="none" normalizeH="0" baseline="0" dirty="0" err="1">
                <a:ln>
                  <a:noFill/>
                </a:ln>
                <a:solidFill>
                  <a:schemeClr val="tx1"/>
                </a:solidFill>
                <a:effectLst/>
                <a:latin typeface="Arial" charset="0"/>
                <a:cs typeface="Arial" charset="0"/>
              </a:rPr>
              <a:t>segmenter</a:t>
            </a:r>
            <a:endParaRPr kumimoji="0" lang="en-GB" sz="1200" b="0" i="0" u="none" strike="noStrike" cap="none" normalizeH="0" baseline="0" dirty="0">
              <a:ln>
                <a:noFill/>
              </a:ln>
              <a:solidFill>
                <a:schemeClr val="tx1"/>
              </a:solidFill>
              <a:effectLst/>
              <a:latin typeface="Arial" charset="0"/>
              <a:cs typeface="Arial" charset="0"/>
            </a:endParaRPr>
          </a:p>
        </p:txBody>
      </p:sp>
      <p:grpSp>
        <p:nvGrpSpPr>
          <p:cNvPr id="2" name="Group 1"/>
          <p:cNvGrpSpPr/>
          <p:nvPr/>
        </p:nvGrpSpPr>
        <p:grpSpPr>
          <a:xfrm>
            <a:off x="2945297" y="364202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56453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48705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64095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2" name="Oval 1"/>
          <p:cNvSpPr/>
          <p:nvPr/>
        </p:nvSpPr>
        <p:spPr bwMode="auto">
          <a:xfrm>
            <a:off x="456838" y="135214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177240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2" name="Oval 1"/>
          <p:cNvSpPr/>
          <p:nvPr/>
        </p:nvSpPr>
        <p:spPr bwMode="auto">
          <a:xfrm>
            <a:off x="456838" y="2247482"/>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79D2CE86-9490-4BF0-ABA1-C7B0B2D4AD6E}"/>
              </a:ext>
            </a:extLst>
          </p:cNvPr>
          <p:cNvSpPr/>
          <p:nvPr/>
        </p:nvSpPr>
        <p:spPr>
          <a:xfrm>
            <a:off x="5345113" y="709613"/>
            <a:ext cx="4951412" cy="4708981"/>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If the user wishes to load the error layer, they must specify a unique id column. If there is no unique id column the user must create it prior to cleaning.</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
        <p:nvSpPr>
          <p:cNvPr id="6" name="Oval 5"/>
          <p:cNvSpPr/>
          <p:nvPr/>
        </p:nvSpPr>
        <p:spPr bwMode="auto">
          <a:xfrm>
            <a:off x="456838" y="2676878"/>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2366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2" name="Oval 1"/>
          <p:cNvSpPr/>
          <p:nvPr/>
        </p:nvSpPr>
        <p:spPr bwMode="auto">
          <a:xfrm>
            <a:off x="456838" y="3142819"/>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2" name="Picture 1"/>
          <p:cNvPicPr>
            <a:picLocks noChangeAspect="1"/>
          </p:cNvPicPr>
          <p:nvPr/>
        </p:nvPicPr>
        <p:blipFill rotWithShape="1">
          <a:blip r:embed="rId2"/>
          <a:srcRect l="18530" t="14799" r="21269" b="4550"/>
          <a:stretch/>
        </p:blipFill>
        <p:spPr>
          <a:xfrm>
            <a:off x="790514" y="709613"/>
            <a:ext cx="7050150" cy="5903119"/>
          </a:xfrm>
          <a:prstGeom prst="rect">
            <a:avLst/>
          </a:prstGeom>
        </p:spPr>
      </p:pic>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Exploration and interpretation of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2" name="Oval 1"/>
          <p:cNvSpPr/>
          <p:nvPr/>
        </p:nvSpPr>
        <p:spPr bwMode="auto">
          <a:xfrm>
            <a:off x="456838" y="4038157"/>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4494961"/>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60569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2" name="Oval 1"/>
          <p:cNvSpPr/>
          <p:nvPr/>
        </p:nvSpPr>
        <p:spPr bwMode="auto">
          <a:xfrm>
            <a:off x="456838" y="4933495"/>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475036"/>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87044016"/>
              </p:ext>
            </p:extLst>
          </p:nvPr>
        </p:nvGraphicFramePr>
        <p:xfrm>
          <a:off x="5294944" y="2827733"/>
          <a:ext cx="5212296" cy="2407248"/>
        </p:xfrm>
        <a:graphic>
          <a:graphicData uri="http://schemas.openxmlformats.org/drawingml/2006/table">
            <a:tbl>
              <a:tblPr firstRow="1" bandRow="1"/>
              <a:tblGrid>
                <a:gridCol w="2013214">
                  <a:extLst>
                    <a:ext uri="{9D8B030D-6E8A-4147-A177-3AD203B41FA5}">
                      <a16:colId xmlns:a16="http://schemas.microsoft.com/office/drawing/2014/main" val="20000"/>
                    </a:ext>
                  </a:extLst>
                </a:gridCol>
                <a:gridCol w="1769897">
                  <a:extLst>
                    <a:ext uri="{9D8B030D-6E8A-4147-A177-3AD203B41FA5}">
                      <a16:colId xmlns:a16="http://schemas.microsoft.com/office/drawing/2014/main" val="20001"/>
                    </a:ext>
                  </a:extLst>
                </a:gridCol>
                <a:gridCol w="1429185">
                  <a:extLst>
                    <a:ext uri="{9D8B030D-6E8A-4147-A177-3AD203B41FA5}">
                      <a16:colId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15</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14</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9</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17</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5304081" y="5273355"/>
            <a:ext cx="3264047"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xx participant’s responses</a:t>
            </a:r>
          </a:p>
        </p:txBody>
      </p:sp>
      <p:sp>
        <p:nvSpPr>
          <p:cNvPr id="10" name="Oval 9"/>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
        <p:nvSpPr>
          <p:cNvPr id="4" name="Oval 3"/>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endParaRPr lang="en-GB" sz="1400" dirty="0">
              <a:latin typeface="Gill Sans"/>
              <a:cs typeface="Gill Sans"/>
            </a:endParaRP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10:15	Task 1: Preparing, analysing, and visualising Axial models</a:t>
            </a:r>
          </a:p>
          <a:p>
            <a:pPr>
              <a:lnSpc>
                <a:spcPct val="150000"/>
              </a:lnSpc>
            </a:pPr>
            <a:r>
              <a:rPr lang="en-GB" sz="1400" b="1" dirty="0">
                <a:latin typeface="Gill Sans"/>
                <a:cs typeface="Gill Sans"/>
              </a:rPr>
              <a:t>11:30	Break</a:t>
            </a:r>
          </a:p>
          <a:p>
            <a:pPr>
              <a:lnSpc>
                <a:spcPct val="150000"/>
              </a:lnSpc>
            </a:pPr>
            <a:r>
              <a:rPr lang="en-GB" sz="1400" dirty="0">
                <a:latin typeface="Gill Sans"/>
                <a:cs typeface="Gill Sans"/>
              </a:rPr>
              <a:t>11:45	Task 2: Preparing, analysing, and visualising RCL models</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13:00	Lunch Break</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Exploration and interpretation of the results</a:t>
            </a:r>
          </a:p>
          <a:p>
            <a:pPr>
              <a:lnSpc>
                <a:spcPct val="150000"/>
              </a:lnSpc>
            </a:pPr>
            <a:r>
              <a:rPr lang="en-GB" sz="1400" b="1" dirty="0">
                <a:latin typeface="Gill Sans"/>
                <a:cs typeface="Gill Sans"/>
              </a:rPr>
              <a:t>16:00	Break</a:t>
            </a:r>
          </a:p>
          <a:p>
            <a:pPr>
              <a:lnSpc>
                <a:spcPct val="150000"/>
              </a:lnSpc>
            </a:pPr>
            <a:r>
              <a:rPr lang="en-GB" sz="1400" dirty="0">
                <a:latin typeface="Gill Sans"/>
                <a:cs typeface="Gill Sans"/>
              </a:rPr>
              <a:t>16:15	Discussion on QGIS methods for space syntax research</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17:00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56838" y="456806"/>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14274</TotalTime>
  <Words>912</Words>
  <Application>Microsoft Office PowerPoint</Application>
  <PresentationFormat>Custom</PresentationFormat>
  <Paragraphs>250</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Century Gothic</vt:lpstr>
      <vt:lpstr>Garamond</vt:lpstr>
      <vt:lpstr>Gill Sans</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Account Admin</cp:lastModifiedBy>
  <cp:revision>423</cp:revision>
  <cp:lastPrinted>2015-10-13T08:50:12Z</cp:lastPrinted>
  <dcterms:created xsi:type="dcterms:W3CDTF">2007-05-22T11:40:12Z</dcterms:created>
  <dcterms:modified xsi:type="dcterms:W3CDTF">2017-06-23T14:59:47Z</dcterms:modified>
</cp:coreProperties>
</file>